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9" r:id="rId5"/>
    <p:sldId id="261" r:id="rId6"/>
    <p:sldId id="290" r:id="rId7"/>
    <p:sldId id="312" r:id="rId8"/>
    <p:sldId id="315" r:id="rId9"/>
    <p:sldId id="316" r:id="rId10"/>
    <p:sldId id="317" r:id="rId11"/>
    <p:sldId id="318" r:id="rId12"/>
    <p:sldId id="327" r:id="rId13"/>
    <p:sldId id="319" r:id="rId14"/>
    <p:sldId id="291" r:id="rId15"/>
    <p:sldId id="322" r:id="rId16"/>
    <p:sldId id="320" r:id="rId17"/>
    <p:sldId id="324" r:id="rId18"/>
    <p:sldId id="325" r:id="rId19"/>
    <p:sldId id="288" r:id="rId20"/>
    <p:sldId id="293" r:id="rId21"/>
    <p:sldId id="326" r:id="rId22"/>
    <p:sldId id="307" r:id="rId23"/>
    <p:sldId id="287" r:id="rId2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46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428" autoAdjust="0"/>
  </p:normalViewPr>
  <p:slideViewPr>
    <p:cSldViewPr>
      <p:cViewPr varScale="1">
        <p:scale>
          <a:sx n="112" d="100"/>
          <a:sy n="112" d="100"/>
        </p:scale>
        <p:origin x="15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10/27/2017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10/27/2017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68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584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87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94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17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57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706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357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870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0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38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47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80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49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88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82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6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Separator Page </a:t>
            </a:r>
            <a:br>
              <a:rPr lang="en-US" dirty="0"/>
            </a:br>
            <a:r>
              <a:rPr lang="en-US" dirty="0"/>
              <a:t>Minimum 0f 30 point </a:t>
            </a:r>
            <a:br>
              <a:rPr lang="en-US" dirty="0"/>
            </a:br>
            <a:r>
              <a:rPr lang="en-US" dirty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The </a:t>
            </a:r>
            <a:r>
              <a:rPr lang="en-US" sz="1200" b="1" dirty="0"/>
              <a:t>CGIAR Research Program on Livestock </a:t>
            </a:r>
            <a:r>
              <a:rPr lang="en-US" sz="1200" dirty="0"/>
              <a:t>aims to increase the productivity and profitability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/>
              <a:t>.</a:t>
            </a:r>
          </a:p>
        </p:txBody>
      </p:sp>
      <p:sp>
        <p:nvSpPr>
          <p:cNvPr id="10" name="TextBox 6"/>
          <p:cNvSpPr txBox="1">
            <a:spLocks noChangeArrowheads="1"/>
          </p:cNvSpPr>
          <p:nvPr userDrawn="1"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1" name="Picture 10" descr="cc-by 88x31.png"/>
          <p:cNvPicPr/>
          <p:nvPr userDrawn="1"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 userDrawn="1"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CGIAR System Context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Tom Randolph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Independent Steering Committee</a:t>
            </a:r>
          </a:p>
          <a:p>
            <a:r>
              <a:rPr lang="en-US" dirty="0"/>
              <a:t>Virtual Orientation Session 2</a:t>
            </a:r>
          </a:p>
          <a:p>
            <a:r>
              <a:rPr lang="en-US" dirty="0"/>
              <a:t>October 2017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CGIAR System phase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43000" y="1676400"/>
            <a:ext cx="7467600" cy="4953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Reshaped and renamed as CGIAR System in 2016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Streamlined into one pillar to support </a:t>
            </a:r>
            <a:r>
              <a:rPr lang="en-US" sz="2600" dirty="0" err="1">
                <a:solidFill>
                  <a:prstClr val="black"/>
                </a:solidFill>
              </a:rPr>
              <a:t>Centres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Fund and Consortium Office merge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System Management Board has independent chair, but is majority </a:t>
            </a:r>
            <a:r>
              <a:rPr lang="en-US" sz="2600" dirty="0" err="1">
                <a:solidFill>
                  <a:prstClr val="black"/>
                </a:solidFill>
              </a:rPr>
              <a:t>centre</a:t>
            </a:r>
            <a:r>
              <a:rPr lang="en-US" sz="2600" dirty="0">
                <a:solidFill>
                  <a:prstClr val="black"/>
                </a:solidFill>
              </a:rPr>
              <a:t> DGs and Board members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Reduced tension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300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1495225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/>
              <a:t>CGIAR Research Programs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371600"/>
            <a:ext cx="7467600" cy="4953000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600" dirty="0">
                <a:solidFill>
                  <a:prstClr val="black"/>
                </a:solidFill>
              </a:rPr>
              <a:t>Key element of reform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Intended purpose: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Provide ‘project’ model for donors to fund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Rationalize CG capacity by encouraging cross-</a:t>
            </a:r>
            <a:r>
              <a:rPr lang="en-US" dirty="0" err="1">
                <a:solidFill>
                  <a:prstClr val="black"/>
                </a:solidFill>
              </a:rPr>
              <a:t>centre</a:t>
            </a:r>
            <a:r>
              <a:rPr lang="en-US" dirty="0">
                <a:solidFill>
                  <a:prstClr val="black"/>
                </a:solidFill>
              </a:rPr>
              <a:t> collaboration in main research areas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Demonstrate more impact focus and accountability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The promise: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Stabilize the research agenda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Improve and stabilize funding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Improve efficiency and effectiveness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6460113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85897" y="236993"/>
            <a:ext cx="7543800" cy="1143000"/>
          </a:xfrm>
        </p:spPr>
        <p:txBody>
          <a:bodyPr/>
          <a:lstStyle/>
          <a:p>
            <a:r>
              <a:rPr lang="en-US" dirty="0"/>
              <a:t>CRP concept and experience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06849"/>
              </p:ext>
            </p:extLst>
          </p:nvPr>
        </p:nvGraphicFramePr>
        <p:xfrm>
          <a:off x="1236392" y="1834122"/>
          <a:ext cx="7145608" cy="977265"/>
        </p:xfrm>
        <a:graphic>
          <a:graphicData uri="http://schemas.openxmlformats.org/drawingml/2006/table">
            <a:tbl>
              <a:tblPr/>
              <a:tblGrid>
                <a:gridCol w="1622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971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44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Preparation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4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4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4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4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14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4272393" y="1844440"/>
            <a:ext cx="16727" cy="107051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29120" y="1866070"/>
            <a:ext cx="16727" cy="107051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994838" y="1866070"/>
            <a:ext cx="16727" cy="107051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368292" y="1858987"/>
            <a:ext cx="16727" cy="107051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723120"/>
              </p:ext>
            </p:extLst>
          </p:nvPr>
        </p:nvGraphicFramePr>
        <p:xfrm>
          <a:off x="1236392" y="3551292"/>
          <a:ext cx="7450403" cy="1217895"/>
        </p:xfrm>
        <a:graphic>
          <a:graphicData uri="http://schemas.openxmlformats.org/drawingml/2006/table">
            <a:tbl>
              <a:tblPr/>
              <a:tblGrid>
                <a:gridCol w="1574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7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74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74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741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4676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549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295885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2013    2014       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Extension</a:t>
                      </a:r>
                    </a:p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Preparation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23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Preparation</a:t>
                      </a:r>
                    </a:p>
                  </a:txBody>
                  <a:tcPr marL="5715" marR="5715" marT="57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2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2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2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12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C6591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BC2E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BC2E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BC2E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BC2E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BC2E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BC2E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BC2E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2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>
          <a:xfrm>
            <a:off x="8229600" y="3725570"/>
            <a:ext cx="16727" cy="1070516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715000" y="3619512"/>
            <a:ext cx="24256" cy="114967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36507" y="3557815"/>
            <a:ext cx="16727" cy="1070516"/>
          </a:xfrm>
          <a:prstGeom prst="line">
            <a:avLst/>
          </a:prstGeom>
          <a:ln w="317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34200" y="3743713"/>
            <a:ext cx="16727" cy="1070516"/>
          </a:xfrm>
          <a:prstGeom prst="line">
            <a:avLst/>
          </a:prstGeom>
          <a:ln w="317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>
            <a:spLocks/>
          </p:cNvSpPr>
          <p:nvPr/>
        </p:nvSpPr>
        <p:spPr>
          <a:xfrm>
            <a:off x="3510465" y="4923595"/>
            <a:ext cx="2544685" cy="5566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7656" lvl="1"/>
            <a:r>
              <a:rPr lang="en-US" sz="1800" dirty="0"/>
              <a:t>Uncoordinated, staggered start</a:t>
            </a:r>
          </a:p>
          <a:p>
            <a:pPr marL="297656" lvl="1"/>
            <a:r>
              <a:rPr lang="en-US" sz="1800" dirty="0"/>
              <a:t>Focus on CRP</a:t>
            </a:r>
          </a:p>
          <a:p>
            <a:pPr marL="342900" lvl="1" indent="0">
              <a:buNone/>
            </a:pPr>
            <a:endParaRPr lang="en-US" sz="1800" dirty="0"/>
          </a:p>
          <a:p>
            <a:pPr marL="342900" lvl="1" indent="0">
              <a:buNone/>
            </a:pPr>
            <a:endParaRPr lang="en-GB" sz="1800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248400" y="5019584"/>
            <a:ext cx="2590795" cy="5566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7656" lvl="1"/>
            <a:r>
              <a:rPr lang="en-US" sz="1800" dirty="0"/>
              <a:t>Coordinated Portfolio</a:t>
            </a:r>
          </a:p>
          <a:p>
            <a:pPr marL="297656" lvl="1"/>
            <a:r>
              <a:rPr lang="en-US" sz="1800" dirty="0"/>
              <a:t>Focus on Flagships</a:t>
            </a:r>
          </a:p>
          <a:p>
            <a:pPr marL="342900" lvl="1" indent="0">
              <a:buNone/>
            </a:pPr>
            <a:endParaRPr lang="en-US" sz="1800" dirty="0"/>
          </a:p>
          <a:p>
            <a:pPr marL="342900" lvl="1" indent="0">
              <a:buNone/>
            </a:pPr>
            <a:endParaRPr lang="en-GB" sz="1800" dirty="0"/>
          </a:p>
        </p:txBody>
      </p:sp>
      <p:sp>
        <p:nvSpPr>
          <p:cNvPr id="28" name="Up Arrow 22"/>
          <p:cNvSpPr/>
          <p:nvPr/>
        </p:nvSpPr>
        <p:spPr>
          <a:xfrm>
            <a:off x="6013567" y="4923595"/>
            <a:ext cx="148805" cy="8827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079258" y="5955063"/>
            <a:ext cx="1863305" cy="5566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None/>
            </a:pPr>
            <a:r>
              <a:rPr lang="en-US" sz="2000" i="1" dirty="0"/>
              <a:t>You are here</a:t>
            </a:r>
          </a:p>
          <a:p>
            <a:pPr marL="342900" lvl="1" indent="0">
              <a:buNone/>
            </a:pPr>
            <a:endParaRPr lang="en-GB" sz="20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717322" y="3607537"/>
            <a:ext cx="266042" cy="11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659910" y="3752469"/>
            <a:ext cx="340445" cy="13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006901" y="1786990"/>
            <a:ext cx="48548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3                                  6                                 9                                 12 </a:t>
            </a:r>
            <a:endParaRPr lang="en-GB" sz="1350" dirty="0"/>
          </a:p>
        </p:txBody>
      </p:sp>
      <p:sp>
        <p:nvSpPr>
          <p:cNvPr id="54" name="Content Placeholder 2"/>
          <p:cNvSpPr txBox="1">
            <a:spLocks/>
          </p:cNvSpPr>
          <p:nvPr/>
        </p:nvSpPr>
        <p:spPr>
          <a:xfrm>
            <a:off x="642997" y="1391260"/>
            <a:ext cx="7886700" cy="33134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None/>
            </a:pPr>
            <a:r>
              <a:rPr lang="en-US" dirty="0"/>
              <a:t>Anticipated    3-year funding cycles</a:t>
            </a:r>
          </a:p>
          <a:p>
            <a:pPr marL="342900" lvl="1" indent="0">
              <a:buNone/>
            </a:pPr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marL="342900" lvl="1" indent="0">
              <a:buNone/>
            </a:pPr>
            <a:endParaRPr lang="en-GB" dirty="0"/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685800" y="3307418"/>
            <a:ext cx="7886700" cy="33134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>
              <a:buNone/>
            </a:pPr>
            <a:r>
              <a:rPr lang="en-US" dirty="0"/>
              <a:t>Actual</a:t>
            </a:r>
          </a:p>
          <a:p>
            <a:pPr marL="342900" lvl="1" indent="0">
              <a:buNone/>
            </a:pPr>
            <a:endParaRPr lang="en-US" dirty="0"/>
          </a:p>
          <a:p>
            <a:pPr marL="342900" lvl="1" indent="0">
              <a:buNone/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9563130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85897" y="236993"/>
            <a:ext cx="7543800" cy="1143000"/>
          </a:xfrm>
        </p:spPr>
        <p:txBody>
          <a:bodyPr/>
          <a:lstStyle/>
          <a:p>
            <a:r>
              <a:rPr lang="en-US" dirty="0"/>
              <a:t>Establishing the first set of CRPs 2010-2012</a:t>
            </a:r>
          </a:p>
        </p:txBody>
      </p:sp>
      <p:sp>
        <p:nvSpPr>
          <p:cNvPr id="36" name="Left Arrow 35"/>
          <p:cNvSpPr/>
          <p:nvPr/>
        </p:nvSpPr>
        <p:spPr>
          <a:xfrm rot="10511677">
            <a:off x="1782722" y="1610429"/>
            <a:ext cx="4357907" cy="2393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7" name="Left Arrow 34"/>
          <p:cNvSpPr/>
          <p:nvPr/>
        </p:nvSpPr>
        <p:spPr>
          <a:xfrm rot="10204401">
            <a:off x="4484457" y="1982263"/>
            <a:ext cx="1650226" cy="2533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8" name="Left Arrow 33"/>
          <p:cNvSpPr/>
          <p:nvPr/>
        </p:nvSpPr>
        <p:spPr>
          <a:xfrm rot="3582525">
            <a:off x="311461" y="2975638"/>
            <a:ext cx="946010" cy="2533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9" name="Left Arrow 11"/>
          <p:cNvSpPr/>
          <p:nvPr/>
        </p:nvSpPr>
        <p:spPr>
          <a:xfrm rot="20112648">
            <a:off x="2066464" y="4679612"/>
            <a:ext cx="1297405" cy="3025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0" name="Left Arrow 32"/>
          <p:cNvSpPr/>
          <p:nvPr/>
        </p:nvSpPr>
        <p:spPr>
          <a:xfrm rot="18830131">
            <a:off x="2834916" y="3065971"/>
            <a:ext cx="732390" cy="2741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/>
          </p:nvPr>
        </p:nvGraphicFramePr>
        <p:xfrm>
          <a:off x="4904116" y="2532934"/>
          <a:ext cx="3791849" cy="3236595"/>
        </p:xfrm>
        <a:graphic>
          <a:graphicData uri="http://schemas.openxmlformats.org/drawingml/2006/table">
            <a:tbl>
              <a:tblPr/>
              <a:tblGrid>
                <a:gridCol w="1999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2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145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Mega Programs  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" panose="05000000000000000000" pitchFamily="2" charset="2"/>
                        </a:rPr>
                        <a:t>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CRPs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595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 Agricultural Systems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1.1 Dryland Systems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1.2 Humid Systems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 Ag Aquatic Systems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 Policies, Institutions, Markets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595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Rice, Wheat, Maize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3.1 Rice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3C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3.2 Wheat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 Maize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 Roots, Tubers, Bananas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 Dryland cereals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 Grain Legumes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5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 Livestock &amp; Fish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Ag, Nutrition &amp; Health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Water, Soils, Ecosystems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 Forest &amp; Trees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 Climate Change &amp; Ag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 Biodiversity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2" name="Rounded Rectangle 5"/>
          <p:cNvSpPr/>
          <p:nvPr/>
        </p:nvSpPr>
        <p:spPr>
          <a:xfrm>
            <a:off x="2924356" y="3703968"/>
            <a:ext cx="1686464" cy="1164566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CG CENTRES invited to lead</a:t>
            </a:r>
            <a:endParaRPr lang="en-GB" sz="2100" dirty="0"/>
          </a:p>
        </p:txBody>
      </p:sp>
      <p:sp>
        <p:nvSpPr>
          <p:cNvPr id="43" name="Rounded Rectangle 24"/>
          <p:cNvSpPr/>
          <p:nvPr/>
        </p:nvSpPr>
        <p:spPr>
          <a:xfrm>
            <a:off x="905773" y="2821917"/>
            <a:ext cx="1942825" cy="116456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CONSORTIUM OFFICE proposes</a:t>
            </a:r>
            <a:endParaRPr lang="en-GB" sz="2100" dirty="0"/>
          </a:p>
        </p:txBody>
      </p:sp>
      <p:sp>
        <p:nvSpPr>
          <p:cNvPr id="44" name="Rounded Rectangle 27"/>
          <p:cNvSpPr/>
          <p:nvPr/>
        </p:nvSpPr>
        <p:spPr>
          <a:xfrm>
            <a:off x="6144165" y="1054547"/>
            <a:ext cx="1686464" cy="11645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FUND COUNCIL approves</a:t>
            </a:r>
            <a:endParaRPr lang="en-GB" sz="2100" dirty="0"/>
          </a:p>
        </p:txBody>
      </p:sp>
      <p:sp>
        <p:nvSpPr>
          <p:cNvPr id="45" name="Rounded Rectangle 29"/>
          <p:cNvSpPr/>
          <p:nvPr/>
        </p:nvSpPr>
        <p:spPr>
          <a:xfrm>
            <a:off x="526218" y="4719511"/>
            <a:ext cx="1564574" cy="116456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err="1"/>
              <a:t>STAKEHOLDERSconsulted</a:t>
            </a:r>
            <a:r>
              <a:rPr lang="en-US" sz="1500" dirty="0"/>
              <a:t> GCARD</a:t>
            </a:r>
            <a:endParaRPr lang="en-GB" sz="1500" dirty="0"/>
          </a:p>
        </p:txBody>
      </p:sp>
      <p:sp>
        <p:nvSpPr>
          <p:cNvPr id="46" name="Rounded Rectangle 30"/>
          <p:cNvSpPr/>
          <p:nvPr/>
        </p:nvSpPr>
        <p:spPr>
          <a:xfrm>
            <a:off x="3369692" y="1905293"/>
            <a:ext cx="1343565" cy="116456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tx1"/>
                </a:solidFill>
              </a:rPr>
              <a:t>ISPC reviews</a:t>
            </a:r>
            <a:endParaRPr lang="en-GB" sz="2100" dirty="0">
              <a:solidFill>
                <a:schemeClr val="tx1"/>
              </a:solidFill>
            </a:endParaRPr>
          </a:p>
        </p:txBody>
      </p:sp>
      <p:sp>
        <p:nvSpPr>
          <p:cNvPr id="47" name="Left-Right Arrow 18"/>
          <p:cNvSpPr/>
          <p:nvPr/>
        </p:nvSpPr>
        <p:spPr>
          <a:xfrm rot="1819806">
            <a:off x="2294577" y="4144674"/>
            <a:ext cx="654871" cy="26178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9" name="Rounded Rectangle 26"/>
          <p:cNvSpPr/>
          <p:nvPr/>
        </p:nvSpPr>
        <p:spPr>
          <a:xfrm>
            <a:off x="63618" y="1465416"/>
            <a:ext cx="1917582" cy="11645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tx1"/>
                </a:solidFill>
              </a:rPr>
              <a:t>CONSORTIUM BOARD</a:t>
            </a:r>
          </a:p>
          <a:p>
            <a:pPr algn="ctr"/>
            <a:r>
              <a:rPr lang="en-US" sz="2100" dirty="0">
                <a:solidFill>
                  <a:schemeClr val="tx1"/>
                </a:solidFill>
              </a:rPr>
              <a:t>oversees</a:t>
            </a:r>
            <a:endParaRPr lang="en-GB" sz="21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0487098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85897" y="236993"/>
            <a:ext cx="7543800" cy="1143000"/>
          </a:xfrm>
        </p:spPr>
        <p:txBody>
          <a:bodyPr/>
          <a:lstStyle/>
          <a:p>
            <a:r>
              <a:rPr lang="en-US" dirty="0"/>
              <a:t>Establishing the second set of CRPs 2015-2016</a:t>
            </a:r>
          </a:p>
        </p:txBody>
      </p:sp>
      <p:sp>
        <p:nvSpPr>
          <p:cNvPr id="16" name="Left Arrow 35"/>
          <p:cNvSpPr/>
          <p:nvPr/>
        </p:nvSpPr>
        <p:spPr>
          <a:xfrm rot="10511677">
            <a:off x="1781612" y="1584006"/>
            <a:ext cx="4988762" cy="2393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Left Arrow 34"/>
          <p:cNvSpPr/>
          <p:nvPr/>
        </p:nvSpPr>
        <p:spPr>
          <a:xfrm rot="10204401">
            <a:off x="4479540" y="1925655"/>
            <a:ext cx="2306981" cy="2533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Left Arrow 33"/>
          <p:cNvSpPr/>
          <p:nvPr/>
        </p:nvSpPr>
        <p:spPr>
          <a:xfrm rot="3582525">
            <a:off x="311461" y="2975638"/>
            <a:ext cx="946010" cy="2533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Left Arrow 11"/>
          <p:cNvSpPr/>
          <p:nvPr/>
        </p:nvSpPr>
        <p:spPr>
          <a:xfrm rot="20112648">
            <a:off x="2066464" y="4679612"/>
            <a:ext cx="1297405" cy="3025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Left Arrow 32"/>
          <p:cNvSpPr/>
          <p:nvPr/>
        </p:nvSpPr>
        <p:spPr>
          <a:xfrm rot="18830131">
            <a:off x="2834916" y="3065971"/>
            <a:ext cx="732390" cy="2741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Rounded Rectangle 5"/>
          <p:cNvSpPr/>
          <p:nvPr/>
        </p:nvSpPr>
        <p:spPr>
          <a:xfrm>
            <a:off x="2924356" y="3703968"/>
            <a:ext cx="1686464" cy="1164566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CG CENTRES propose</a:t>
            </a:r>
            <a:endParaRPr lang="en-GB" sz="2100" dirty="0"/>
          </a:p>
        </p:txBody>
      </p:sp>
      <p:sp>
        <p:nvSpPr>
          <p:cNvPr id="23" name="Rounded Rectangle 24"/>
          <p:cNvSpPr/>
          <p:nvPr/>
        </p:nvSpPr>
        <p:spPr>
          <a:xfrm>
            <a:off x="764334" y="2821917"/>
            <a:ext cx="1950832" cy="116456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SYSTEM MGMT OFFICE</a:t>
            </a:r>
          </a:p>
          <a:p>
            <a:pPr algn="ctr"/>
            <a:r>
              <a:rPr lang="en-US" sz="2100" dirty="0"/>
              <a:t>guides</a:t>
            </a:r>
            <a:endParaRPr lang="en-GB" sz="2100" dirty="0"/>
          </a:p>
        </p:txBody>
      </p:sp>
      <p:sp>
        <p:nvSpPr>
          <p:cNvPr id="24" name="Rounded Rectangle 26"/>
          <p:cNvSpPr/>
          <p:nvPr/>
        </p:nvSpPr>
        <p:spPr>
          <a:xfrm>
            <a:off x="63618" y="1465416"/>
            <a:ext cx="1954753" cy="11645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tx1"/>
                </a:solidFill>
              </a:rPr>
              <a:t>SYSTEM MGMT BOARD</a:t>
            </a:r>
          </a:p>
          <a:p>
            <a:pPr algn="ctr"/>
            <a:r>
              <a:rPr lang="en-US" sz="2100" dirty="0">
                <a:solidFill>
                  <a:schemeClr val="tx1"/>
                </a:solidFill>
              </a:rPr>
              <a:t>oversees</a:t>
            </a:r>
            <a:endParaRPr lang="en-GB" sz="2100" dirty="0">
              <a:solidFill>
                <a:schemeClr val="tx1"/>
              </a:solidFill>
            </a:endParaRPr>
          </a:p>
        </p:txBody>
      </p:sp>
      <p:sp>
        <p:nvSpPr>
          <p:cNvPr id="25" name="Rounded Rectangle 27"/>
          <p:cNvSpPr/>
          <p:nvPr/>
        </p:nvSpPr>
        <p:spPr>
          <a:xfrm>
            <a:off x="6765670" y="1224648"/>
            <a:ext cx="1686464" cy="11645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SYSTEM COUNCIL approves</a:t>
            </a:r>
            <a:endParaRPr lang="en-GB" sz="2100" dirty="0"/>
          </a:p>
        </p:txBody>
      </p:sp>
      <p:sp>
        <p:nvSpPr>
          <p:cNvPr id="26" name="Rounded Rectangle 29"/>
          <p:cNvSpPr/>
          <p:nvPr/>
        </p:nvSpPr>
        <p:spPr>
          <a:xfrm>
            <a:off x="509740" y="4719511"/>
            <a:ext cx="1581052" cy="116456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STAKEHOLDERS consulted GCARD3</a:t>
            </a:r>
            <a:endParaRPr lang="en-GB" sz="1500" dirty="0"/>
          </a:p>
        </p:txBody>
      </p:sp>
      <p:sp>
        <p:nvSpPr>
          <p:cNvPr id="27" name="Rounded Rectangle 30"/>
          <p:cNvSpPr/>
          <p:nvPr/>
        </p:nvSpPr>
        <p:spPr>
          <a:xfrm>
            <a:off x="3337838" y="1902885"/>
            <a:ext cx="1343565" cy="116456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tx1"/>
                </a:solidFill>
              </a:rPr>
              <a:t>ISPC reviews</a:t>
            </a:r>
            <a:endParaRPr lang="en-GB" sz="2100" dirty="0">
              <a:solidFill>
                <a:schemeClr val="tx1"/>
              </a:solidFill>
            </a:endParaRPr>
          </a:p>
        </p:txBody>
      </p:sp>
      <p:sp>
        <p:nvSpPr>
          <p:cNvPr id="28" name="Left-Right Arrow 18"/>
          <p:cNvSpPr/>
          <p:nvPr/>
        </p:nvSpPr>
        <p:spPr>
          <a:xfrm rot="1819806">
            <a:off x="2294577" y="4144674"/>
            <a:ext cx="654871" cy="26178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Rounded Rectangle 16"/>
          <p:cNvSpPr/>
          <p:nvPr/>
        </p:nvSpPr>
        <p:spPr>
          <a:xfrm>
            <a:off x="2273294" y="2021301"/>
            <a:ext cx="1112700" cy="49566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IEA evaluations</a:t>
            </a:r>
            <a:endParaRPr lang="en-GB" sz="1350" dirty="0">
              <a:solidFill>
                <a:schemeClr val="tx1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4920594" y="2635245"/>
          <a:ext cx="3875905" cy="2994417"/>
        </p:xfrm>
        <a:graphic>
          <a:graphicData uri="http://schemas.openxmlformats.org/drawingml/2006/table">
            <a:tbl>
              <a:tblPr/>
              <a:tblGrid>
                <a:gridCol w="1059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4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59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Mega Programs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Phase 1 CRPs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Phase 2 CRPs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755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 Agricultural</a:t>
                      </a:r>
                      <a:b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  Systems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1.1 Dryland Systems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Big Data Platform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7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1.2 Humid Systems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Excellence in Breeding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 Ag Aquatic Systems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Genebanks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 Policies, Institutions, Markets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Policies, Institutions, Markets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755">
                <a:tc rowSpan="7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Rice, Wheat,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Maize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3.1 Rice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3C0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Rice</a:t>
                      </a:r>
                    </a:p>
                  </a:txBody>
                  <a:tcPr marL="5715" marR="5715" marT="57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3C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7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3.2 Wheat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Wheat</a:t>
                      </a:r>
                    </a:p>
                  </a:txBody>
                  <a:tcPr marL="5715" marR="5715" marT="57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7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 Maize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Maize</a:t>
                      </a:r>
                    </a:p>
                  </a:txBody>
                  <a:tcPr marL="5715" marR="5715" marT="57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7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 Roots, Tubers, Bananas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Roots, Tubers, Bananas</a:t>
                      </a:r>
                    </a:p>
                  </a:txBody>
                  <a:tcPr marL="5715" marR="5715" marT="57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7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 Dryland cereals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*Dryland cereals Grain legumes*</a:t>
                      </a:r>
                    </a:p>
                  </a:txBody>
                  <a:tcPr marL="5715" marR="5715" marT="57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27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 Grain Legumes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Livestock</a:t>
                      </a:r>
                    </a:p>
                  </a:txBody>
                  <a:tcPr marL="5715" marR="5715" marT="57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27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 Livestock &amp; Fish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Fish</a:t>
                      </a:r>
                    </a:p>
                  </a:txBody>
                  <a:tcPr marL="5715" marR="5715" marT="571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2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Ag, Nutrition &amp; Health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Ag, Nutrition &amp; Health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27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Water, Soils, Ecosystems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Water, Soils, Ecosystems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2755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 Forest &amp; Trees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Forest &amp; Trees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99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 Climate Change &amp; Ag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Climate Change &amp; Ag</a:t>
                      </a: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2755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 Biodiversity</a:t>
                      </a:r>
                    </a:p>
                  </a:txBody>
                  <a:tcPr marL="5715" marR="5715" marT="57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31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Genebanks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 rot="20769844">
            <a:off x="2172712" y="5638488"/>
            <a:ext cx="2687507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chemeClr val="bg1"/>
                </a:solidFill>
              </a:rPr>
              <a:t>SYSTEM RE-BOOT </a:t>
            </a:r>
          </a:p>
          <a:p>
            <a:pPr algn="ctr"/>
            <a:r>
              <a:rPr lang="en-US" sz="2400" b="1" i="1" dirty="0">
                <a:solidFill>
                  <a:schemeClr val="bg1"/>
                </a:solidFill>
              </a:rPr>
              <a:t>mid-2016 </a:t>
            </a:r>
          </a:p>
        </p:txBody>
      </p:sp>
      <p:sp>
        <p:nvSpPr>
          <p:cNvPr id="32" name="Rounded Rectangle 17"/>
          <p:cNvSpPr/>
          <p:nvPr/>
        </p:nvSpPr>
        <p:spPr>
          <a:xfrm>
            <a:off x="4616363" y="2071980"/>
            <a:ext cx="1010610" cy="58228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Donor reviews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403920" y="5484251"/>
            <a:ext cx="143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+ 3 Platforms (in grey)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1982068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3000" y="228600"/>
            <a:ext cx="7696200" cy="1143000"/>
          </a:xfrm>
        </p:spPr>
        <p:txBody>
          <a:bodyPr/>
          <a:lstStyle/>
          <a:p>
            <a:r>
              <a:rPr lang="en-US" dirty="0"/>
              <a:t>Getting the donors to accept the 2</a:t>
            </a:r>
            <a:r>
              <a:rPr lang="en-US" baseline="30000" dirty="0"/>
              <a:t>nd</a:t>
            </a:r>
            <a:r>
              <a:rPr lang="en-US" dirty="0"/>
              <a:t> phase CRPs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941268"/>
            <a:ext cx="3508920" cy="545953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600" dirty="0">
                <a:solidFill>
                  <a:prstClr val="black"/>
                </a:solidFill>
              </a:rPr>
              <a:t>Donors wanted to see many fewer CRPs</a:t>
            </a:r>
          </a:p>
          <a:p>
            <a:pPr lvl="0">
              <a:lnSpc>
                <a:spcPct val="100000"/>
              </a:lnSpc>
              <a:defRPr/>
            </a:pPr>
            <a:r>
              <a:rPr lang="en-US" sz="2600" dirty="0" err="1">
                <a:solidFill>
                  <a:prstClr val="black"/>
                </a:solidFill>
              </a:rPr>
              <a:t>Centres</a:t>
            </a:r>
            <a:r>
              <a:rPr lang="en-US" sz="2600" dirty="0">
                <a:solidFill>
                  <a:prstClr val="black"/>
                </a:solidFill>
              </a:rPr>
              <a:t> agreed to reduce from 15 to 12, but highlighted better </a:t>
            </a:r>
            <a:r>
              <a:rPr lang="en-US" sz="2600" b="1" u="sng" dirty="0">
                <a:solidFill>
                  <a:prstClr val="black"/>
                </a:solidFill>
              </a:rPr>
              <a:t>integration</a:t>
            </a:r>
            <a:r>
              <a:rPr lang="en-US" sz="2600" dirty="0">
                <a:solidFill>
                  <a:prstClr val="black"/>
                </a:solidFill>
              </a:rPr>
              <a:t>:</a:t>
            </a:r>
          </a:p>
          <a:p>
            <a:pPr marL="228600" lvl="0" indent="-2286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600" dirty="0">
                <a:solidFill>
                  <a:prstClr val="black"/>
                </a:solidFill>
              </a:rPr>
              <a:t> CRPs now represent an integrated research portfolio  </a:t>
            </a:r>
          </a:p>
          <a:p>
            <a:pPr marL="228600" lvl="0" indent="-22860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600" dirty="0">
                <a:solidFill>
                  <a:prstClr val="black"/>
                </a:solidFill>
              </a:rPr>
              <a:t> </a:t>
            </a:r>
            <a:r>
              <a:rPr lang="en-US" sz="2600" dirty="0" err="1">
                <a:solidFill>
                  <a:prstClr val="black"/>
                </a:solidFill>
              </a:rPr>
              <a:t>Centres</a:t>
            </a:r>
            <a:r>
              <a:rPr lang="en-US" sz="2600" dirty="0">
                <a:solidFill>
                  <a:prstClr val="black"/>
                </a:solidFill>
              </a:rPr>
              <a:t> and CRPs would work to integrate their work at country and site level = ‘site integration’</a:t>
            </a:r>
            <a:endParaRPr lang="en-US" sz="1200" dirty="0">
              <a:solidFill>
                <a:prstClr val="black"/>
              </a:solidFill>
            </a:endParaRPr>
          </a:p>
          <a:p>
            <a:pPr marL="0" indent="0">
              <a:buNone/>
              <a:defRPr/>
            </a:pP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906" y="1371600"/>
            <a:ext cx="4575720" cy="42896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934200" y="1186634"/>
            <a:ext cx="2131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rgbClr val="009A46"/>
                </a:solidFill>
              </a:rPr>
              <a:t>4 Global Integrating programs</a:t>
            </a:r>
            <a:endParaRPr lang="en-GB" sz="1200" b="1" i="1" dirty="0">
              <a:solidFill>
                <a:srgbClr val="009A4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5891780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*PIM = Policies, Institutions and Markets</a:t>
            </a:r>
          </a:p>
          <a:p>
            <a:r>
              <a:rPr lang="en-US" sz="1100" dirty="0"/>
              <a:t>**WLE = Water, Land and Ecosystems</a:t>
            </a:r>
          </a:p>
        </p:txBody>
      </p:sp>
      <p:sp>
        <p:nvSpPr>
          <p:cNvPr id="8" name="Round Diagonal Corner Rectangle 7"/>
          <p:cNvSpPr/>
          <p:nvPr/>
        </p:nvSpPr>
        <p:spPr>
          <a:xfrm>
            <a:off x="5715000" y="5257800"/>
            <a:ext cx="1524000" cy="304800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Excellence of Breeding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4785" y="31968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963123" y="31242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**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1694537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71600" y="2971800"/>
            <a:ext cx="6324600" cy="2438400"/>
          </a:xfrm>
        </p:spPr>
        <p:txBody>
          <a:bodyPr/>
          <a:lstStyle/>
          <a:p>
            <a:r>
              <a:rPr lang="en-US" dirty="0"/>
              <a:t>The experience so far</a:t>
            </a:r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07405"/>
            <a:ext cx="7848600" cy="1143000"/>
          </a:xfrm>
        </p:spPr>
        <p:txBody>
          <a:bodyPr/>
          <a:lstStyle/>
          <a:p>
            <a:r>
              <a:rPr lang="en-US" dirty="0"/>
              <a:t>Objectives of the reform and CRPs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371600"/>
            <a:ext cx="7467600" cy="4953000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Tightening up CG research agenda with longer-term horizon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Fickleness in CRP changes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Fickleness in partnership engagements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Better CG integration and efficiency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Pro: more cross-CRP collaboration on priority areas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Con: added transactions costs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Improved accountability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Disappointing lack of progress on M&amp;E framework (but picking up now)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Ability to describe CG impact still weak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650165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07405"/>
            <a:ext cx="7848600" cy="1143000"/>
          </a:xfrm>
        </p:spPr>
        <p:txBody>
          <a:bodyPr/>
          <a:lstStyle/>
          <a:p>
            <a:r>
              <a:rPr lang="en-US" dirty="0"/>
              <a:t>Objectives of the reform and CRPs (</a:t>
            </a:r>
            <a:r>
              <a:rPr lang="en-US" dirty="0" err="1"/>
              <a:t>con’t</a:t>
            </a:r>
            <a:r>
              <a:rPr lang="en-US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1371600"/>
            <a:ext cx="3570163" cy="4953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Stable, more funding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Initial growth, then decline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More uncertainty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Within year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Across years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solidFill>
                  <a:prstClr val="black"/>
                </a:solidFill>
              </a:rPr>
              <a:t>Added layer of uncertainty for Centers</a:t>
            </a:r>
          </a:p>
          <a:p>
            <a:pPr marL="1371600" lvl="2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</a:rPr>
              <a:t>Will donor pay up?</a:t>
            </a:r>
          </a:p>
          <a:p>
            <a:pPr marL="1371600" lvl="2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</a:rPr>
              <a:t>Will CRP respect commitment?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5">
            <a:extLst/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267200" y="2057400"/>
            <a:ext cx="4889810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1872734"/>
            <a:ext cx="335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CGIAR System Funding 2011-2016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2168441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14400" y="228600"/>
            <a:ext cx="7848600" cy="1143000"/>
          </a:xfrm>
        </p:spPr>
        <p:txBody>
          <a:bodyPr/>
          <a:lstStyle/>
          <a:p>
            <a:r>
              <a:rPr lang="en-US" dirty="0"/>
              <a:t>Getting governance right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04900" y="1219200"/>
            <a:ext cx="7467600" cy="556260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prstClr val="black"/>
                </a:solidFill>
              </a:rPr>
              <a:t>CRP governance considered critical to success of integration and CRPs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prstClr val="black"/>
                </a:solidFill>
              </a:rPr>
              <a:t>Initial CRP governance models ranged from advisory to executive (steering committee)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prstClr val="black"/>
                </a:solidFill>
              </a:rPr>
              <a:t>2013 review recommended strengthening independence and executive role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i="1" dirty="0">
                <a:solidFill>
                  <a:prstClr val="black"/>
                </a:solidFill>
              </a:rPr>
              <a:t>Perception that lead </a:t>
            </a:r>
            <a:r>
              <a:rPr lang="en-US" i="1" dirty="0" err="1">
                <a:solidFill>
                  <a:prstClr val="black"/>
                </a:solidFill>
              </a:rPr>
              <a:t>centres</a:t>
            </a:r>
            <a:r>
              <a:rPr lang="en-US" i="1" dirty="0">
                <a:solidFill>
                  <a:prstClr val="black"/>
                </a:solidFill>
              </a:rPr>
              <a:t> could not manage conflict of interest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i="1" dirty="0">
                <a:solidFill>
                  <a:prstClr val="black"/>
                </a:solidFill>
              </a:rPr>
              <a:t>Perception of unnecessary transactions cost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i="1" dirty="0">
                <a:solidFill>
                  <a:prstClr val="black"/>
                </a:solidFill>
              </a:rPr>
              <a:t>Lead Centre Boards see potential conflict with their ultimate responsibility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prstClr val="black"/>
                </a:solidFill>
              </a:rPr>
              <a:t>Continued variation across CRPs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prstClr val="black"/>
                </a:solidFill>
              </a:rPr>
              <a:t>System Management Board currently reviewing governance arrangements to clarify expectations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/>
            </a:pPr>
            <a:endParaRPr lang="en-US" sz="12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4818352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Flow of the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0" y="1524000"/>
            <a:ext cx="7467600" cy="48768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>
                <a:solidFill>
                  <a:prstClr val="black"/>
                </a:solidFill>
              </a:rPr>
              <a:t>A short history of the CGIAR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>
                <a:solidFill>
                  <a:prstClr val="black"/>
                </a:solidFill>
              </a:rPr>
              <a:t>Development of the CRPs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>
                <a:solidFill>
                  <a:prstClr val="black"/>
                </a:solidFill>
              </a:rPr>
              <a:t>The experience so far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2600" dirty="0">
                <a:solidFill>
                  <a:prstClr val="black"/>
                </a:solidFill>
              </a:rPr>
              <a:t>Getting governance right</a:t>
            </a:r>
          </a:p>
          <a:p>
            <a:pPr marL="514350" lvl="0" indent="-514350">
              <a:buFont typeface="+mj-lt"/>
              <a:buAutoNum type="arabicPeriod"/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marL="514350" lvl="0" indent="-514350">
              <a:buFont typeface="+mj-lt"/>
              <a:buAutoNum type="arabicPeriod"/>
              <a:defRPr/>
            </a:pPr>
            <a:endParaRPr lang="en-US" sz="2600" dirty="0">
              <a:solidFill>
                <a:prstClr val="black"/>
              </a:solidFill>
            </a:endParaRPr>
          </a:p>
          <a:p>
            <a:pPr marL="514350" lvl="0" indent="-514350">
              <a:buFont typeface="+mj-lt"/>
              <a:buAutoNum type="arabicPeriod"/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History of the CGIAR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43000" y="1676400"/>
            <a:ext cx="7467600" cy="495300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Consultative Group for International Agricultural Research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prstClr val="black"/>
                </a:solidFill>
              </a:rPr>
              <a:t>Established early 1970s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prstClr val="black"/>
                </a:solidFill>
              </a:rPr>
              <a:t>15 independent </a:t>
            </a:r>
            <a:r>
              <a:rPr lang="en-US" sz="2300" dirty="0" err="1">
                <a:solidFill>
                  <a:prstClr val="black"/>
                </a:solidFill>
              </a:rPr>
              <a:t>centres</a:t>
            </a:r>
            <a:r>
              <a:rPr lang="en-US" sz="2300" dirty="0">
                <a:solidFill>
                  <a:prstClr val="black"/>
                </a:solidFill>
              </a:rPr>
              <a:t> with a secretariat hosted at World Bank (management) and FAO (technical)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prstClr val="black"/>
                </a:solidFill>
              </a:rPr>
              <a:t>Funded by donor group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 err="1">
                <a:solidFill>
                  <a:prstClr val="black"/>
                </a:solidFill>
              </a:rPr>
              <a:t>Centres</a:t>
            </a:r>
            <a:r>
              <a:rPr lang="en-US" sz="2300" dirty="0">
                <a:solidFill>
                  <a:prstClr val="black"/>
                </a:solidFill>
              </a:rPr>
              <a:t> as legal entities with boards, but not CGIAR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prstClr val="black"/>
                </a:solidFill>
              </a:rPr>
              <a:t>Secretariat provided oversight and coordination giving confidence to donors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prstClr val="black"/>
                </a:solidFill>
              </a:rPr>
              <a:t>Concerns about inefficiencies, lack of sustained impact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prstClr val="black"/>
                </a:solidFill>
              </a:rPr>
              <a:t>Various attempts to reform to rationalize and ‘join up’ Centre work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2300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8534569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15 CGIAR </a:t>
            </a:r>
            <a:r>
              <a:rPr lang="en-US" dirty="0" err="1"/>
              <a:t>Centres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0"/>
            <a:ext cx="8422566" cy="40195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32324046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Consortium phase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43000" y="1676400"/>
            <a:ext cx="7467600" cy="4953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Major reform initiated in 2008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CGIAR Consortium established as legal entity with HQ in Montpellier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Two pillar structure of ‘funders’ and ‘doers’</a:t>
            </a:r>
            <a:endParaRPr lang="en-US" sz="23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2300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3012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Initial CGIAR reform c. 2010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62000" y="2141538"/>
            <a:ext cx="8185150" cy="3908425"/>
            <a:chOff x="457200" y="1753645"/>
            <a:chExt cx="7906184" cy="4070958"/>
          </a:xfrm>
        </p:grpSpPr>
        <p:cxnSp>
          <p:nvCxnSpPr>
            <p:cNvPr id="6" name="Straight Arrow Connector 39"/>
            <p:cNvCxnSpPr>
              <a:cxnSpLocks noChangeShapeType="1"/>
            </p:cNvCxnSpPr>
            <p:nvPr/>
          </p:nvCxnSpPr>
          <p:spPr bwMode="auto">
            <a:xfrm flipV="1">
              <a:off x="3101409" y="5467106"/>
              <a:ext cx="28956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57200" y="1753645"/>
              <a:ext cx="2667000" cy="4070958"/>
            </a:xfrm>
            <a:prstGeom prst="rect">
              <a:avLst/>
            </a:prstGeom>
            <a:ln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prstClr val="black"/>
                  </a:solidFill>
                  <a:latin typeface="Helvetica" pitchFamily="34" charset="0"/>
                  <a:cs typeface="Helvetica" pitchFamily="34" charset="0"/>
                </a:rPr>
                <a:t>CONSORTIUM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6077384" y="1753645"/>
              <a:ext cx="2286000" cy="4070957"/>
            </a:xfrm>
            <a:prstGeom prst="rect">
              <a:avLst/>
            </a:prstGeom>
            <a:ln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prstClr val="black"/>
                  </a:solidFill>
                </a:rPr>
                <a:t>FUND</a:t>
              </a:r>
            </a:p>
          </p:txBody>
        </p:sp>
        <p:pic>
          <p:nvPicPr>
            <p:cNvPr id="9" name="Rectangle 1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99647" y="3545977"/>
              <a:ext cx="1560512" cy="719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458384" y="3580902"/>
              <a:ext cx="1447800" cy="609600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 defTabSz="457200" eaLnBrk="0" hangingPunct="0"/>
              <a:r>
                <a:rPr lang="en-US" sz="1200" b="1">
                  <a:solidFill>
                    <a:srgbClr val="FFFFFF"/>
                  </a:solidFill>
                  <a:latin typeface="Arial" pitchFamily="34" charset="0"/>
                  <a:ea typeface="ヒラギノ角ゴ Pro W3"/>
                  <a:cs typeface="ヒラギノ角ゴ Pro W3"/>
                </a:rPr>
                <a:t>FUND COUNCIL</a:t>
              </a:r>
            </a:p>
          </p:txBody>
        </p:sp>
        <p:sp>
          <p:nvSpPr>
            <p:cNvPr id="11" name="Rounded Rectangle 14"/>
            <p:cNvSpPr>
              <a:spLocks noChangeArrowheads="1"/>
            </p:cNvSpPr>
            <p:nvPr/>
          </p:nvSpPr>
          <p:spPr bwMode="auto">
            <a:xfrm>
              <a:off x="6610784" y="4658640"/>
              <a:ext cx="1143000" cy="533400"/>
            </a:xfrm>
            <a:prstGeom prst="roundRect">
              <a:avLst>
                <a:gd name="adj" fmla="val 16667"/>
              </a:avLst>
            </a:prstGeom>
            <a:solidFill>
              <a:srgbClr val="006600"/>
            </a:solidFill>
            <a:ln w="9525" algn="ctr">
              <a:noFill/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 defTabSz="457200" eaLnBrk="0" hangingPunct="0"/>
              <a:r>
                <a:rPr lang="en-US" sz="1400" b="1" dirty="0">
                  <a:solidFill>
                    <a:prstClr val="white"/>
                  </a:solidFill>
                </a:rPr>
                <a:t>Fund Office</a:t>
              </a:r>
            </a:p>
          </p:txBody>
        </p:sp>
        <p:cxnSp>
          <p:nvCxnSpPr>
            <p:cNvPr id="12" name="Straight Arrow Connector 18"/>
            <p:cNvCxnSpPr>
              <a:cxnSpLocks noChangeShapeType="1"/>
            </p:cNvCxnSpPr>
            <p:nvPr/>
          </p:nvCxnSpPr>
          <p:spPr bwMode="auto">
            <a:xfrm rot="5400000" flipH="1" flipV="1">
              <a:off x="6990991" y="4429246"/>
              <a:ext cx="457200" cy="15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6458384" y="2525042"/>
              <a:ext cx="1447800" cy="609600"/>
            </a:xfrm>
            <a:prstGeom prst="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FUNDERS FORUM</a:t>
              </a:r>
            </a:p>
          </p:txBody>
        </p:sp>
        <p:cxnSp>
          <p:nvCxnSpPr>
            <p:cNvPr id="14" name="Straight Arrow Connector 39"/>
            <p:cNvCxnSpPr>
              <a:cxnSpLocks noChangeShapeType="1"/>
            </p:cNvCxnSpPr>
            <p:nvPr/>
          </p:nvCxnSpPr>
          <p:spPr bwMode="auto">
            <a:xfrm flipV="1">
              <a:off x="3124200" y="2382034"/>
              <a:ext cx="28956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5" name="Rounded Rectangle 37"/>
            <p:cNvSpPr/>
            <p:nvPr/>
          </p:nvSpPr>
          <p:spPr bwMode="auto">
            <a:xfrm>
              <a:off x="3657776" y="1988630"/>
              <a:ext cx="1828900" cy="62239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prstClr val="black"/>
                  </a:solidFill>
                </a:rPr>
                <a:t>Strategy and                    Results Framework </a:t>
              </a: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907789" y="2186841"/>
              <a:ext cx="1955801" cy="609598"/>
            </a:xfrm>
            <a:prstGeom prst="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CONSORTIUM</a:t>
              </a:r>
              <a:br>
                <a:rPr lang="en-US" sz="1200" b="1" dirty="0">
                  <a:solidFill>
                    <a:prstClr val="white"/>
                  </a:solidFill>
                </a:rPr>
              </a:br>
              <a:r>
                <a:rPr lang="en-US" sz="1200" b="1" dirty="0">
                  <a:solidFill>
                    <a:prstClr val="white"/>
                  </a:solidFill>
                </a:rPr>
                <a:t>BOARD</a:t>
              </a:r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907789" y="3126844"/>
              <a:ext cx="1993379" cy="507793"/>
            </a:xfrm>
            <a:prstGeom prst="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Consortium CEO </a:t>
              </a:r>
              <a:br>
                <a:rPr lang="en-US" sz="1200" b="1" dirty="0">
                  <a:solidFill>
                    <a:prstClr val="white"/>
                  </a:solidFill>
                </a:rPr>
              </a:br>
              <a:r>
                <a:rPr lang="en-US" sz="1200" b="1" dirty="0">
                  <a:solidFill>
                    <a:prstClr val="white"/>
                  </a:solidFill>
                </a:rPr>
                <a:t>and  Office</a:t>
              </a:r>
            </a:p>
          </p:txBody>
        </p:sp>
        <p:cxnSp>
          <p:nvCxnSpPr>
            <p:cNvPr id="18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1910568" y="2834017"/>
              <a:ext cx="25574" cy="70771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7218797" y="3134642"/>
              <a:ext cx="2" cy="69678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0" name="Straight Arrow Connector 90"/>
            <p:cNvCxnSpPr>
              <a:cxnSpLocks noChangeShapeType="1"/>
            </p:cNvCxnSpPr>
            <p:nvPr/>
          </p:nvCxnSpPr>
          <p:spPr bwMode="auto">
            <a:xfrm>
              <a:off x="3101409" y="3634637"/>
              <a:ext cx="2895600" cy="1588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V="1">
              <a:off x="2573454" y="3635113"/>
              <a:ext cx="15876" cy="149088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 flipV="1">
              <a:off x="1720919" y="3635113"/>
              <a:ext cx="0" cy="149088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703277" y="3600183"/>
              <a:ext cx="0" cy="149088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Subtitle 2"/>
            <p:cNvSpPr txBox="1">
              <a:spLocks/>
            </p:cNvSpPr>
            <p:nvPr/>
          </p:nvSpPr>
          <p:spPr bwMode="auto">
            <a:xfrm rot="16200000">
              <a:off x="124540" y="3975712"/>
              <a:ext cx="1290831" cy="609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0" fontAlgn="auto" hangingPunct="0">
                <a:spcBef>
                  <a:spcPct val="7000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prstClr val="black"/>
                  </a:solidFill>
                  <a:latin typeface="Calibri"/>
                  <a:cs typeface="ヒラギノ角ゴ Pro W3"/>
                </a:rPr>
                <a:t> Performance Agreements</a:t>
              </a:r>
            </a:p>
          </p:txBody>
        </p:sp>
        <p:cxnSp>
          <p:nvCxnSpPr>
            <p:cNvPr id="25" name="Straight Arrow Connector 42"/>
            <p:cNvCxnSpPr>
              <a:cxnSpLocks noChangeShapeType="1"/>
            </p:cNvCxnSpPr>
            <p:nvPr/>
          </p:nvCxnSpPr>
          <p:spPr bwMode="auto">
            <a:xfrm rot="5400000" flipH="1" flipV="1">
              <a:off x="4457701" y="2724934"/>
              <a:ext cx="228600" cy="317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6" name="Straight Arrow Connector 41"/>
            <p:cNvCxnSpPr>
              <a:cxnSpLocks noChangeShapeType="1"/>
            </p:cNvCxnSpPr>
            <p:nvPr/>
          </p:nvCxnSpPr>
          <p:spPr bwMode="auto">
            <a:xfrm flipV="1">
              <a:off x="3124200" y="3067834"/>
              <a:ext cx="2286000" cy="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 type="arrow" w="med" len="med"/>
              <a:tailEnd type="arrow" w="med" len="med"/>
            </a:ln>
          </p:spPr>
        </p:cxnSp>
        <p:cxnSp>
          <p:nvCxnSpPr>
            <p:cNvPr id="27" name="Straight Arrow Connector 40"/>
            <p:cNvCxnSpPr>
              <a:cxnSpLocks noChangeShapeType="1"/>
            </p:cNvCxnSpPr>
            <p:nvPr/>
          </p:nvCxnSpPr>
          <p:spPr bwMode="auto">
            <a:xfrm>
              <a:off x="3810000" y="3067834"/>
              <a:ext cx="22098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28" name="Rounded Rectangle 44"/>
            <p:cNvSpPr/>
            <p:nvPr/>
          </p:nvSpPr>
          <p:spPr bwMode="auto">
            <a:xfrm>
              <a:off x="3657776" y="2839657"/>
              <a:ext cx="1828900" cy="45726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prstClr val="black"/>
                  </a:solidFill>
                </a:rPr>
                <a:t>Independent Science and Partnership Council</a:t>
              </a:r>
            </a:p>
          </p:txBody>
        </p:sp>
        <p:sp>
          <p:nvSpPr>
            <p:cNvPr id="29" name="Rounded Rectangle 40"/>
            <p:cNvSpPr/>
            <p:nvPr/>
          </p:nvSpPr>
          <p:spPr bwMode="auto">
            <a:xfrm>
              <a:off x="3667301" y="3439822"/>
              <a:ext cx="1828900" cy="1651247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prstClr val="black"/>
                  </a:solidFill>
                </a:rPr>
                <a:t>CGIAR Research Programs</a:t>
              </a:r>
            </a:p>
          </p:txBody>
        </p:sp>
        <p:sp>
          <p:nvSpPr>
            <p:cNvPr id="30" name="Rounded Rectangle 41"/>
            <p:cNvSpPr/>
            <p:nvPr/>
          </p:nvSpPr>
          <p:spPr bwMode="auto">
            <a:xfrm>
              <a:off x="3700641" y="5205386"/>
              <a:ext cx="1828900" cy="45726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prstClr val="black"/>
                  </a:solidFill>
                </a:rPr>
                <a:t>Independent Evaluation</a:t>
              </a:r>
            </a:p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prstClr val="black"/>
                  </a:solidFill>
                </a:rPr>
                <a:t>Arrangement</a:t>
              </a:r>
            </a:p>
          </p:txBody>
        </p:sp>
        <p:sp>
          <p:nvSpPr>
            <p:cNvPr id="31" name="Snip Diagonal Corner Rectangle 46"/>
            <p:cNvSpPr/>
            <p:nvPr/>
          </p:nvSpPr>
          <p:spPr bwMode="auto">
            <a:xfrm>
              <a:off x="907789" y="4074094"/>
              <a:ext cx="1967283" cy="289140"/>
            </a:xfrm>
            <a:prstGeom prst="snip2Diag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Centers</a:t>
              </a:r>
            </a:p>
          </p:txBody>
        </p:sp>
        <p:sp>
          <p:nvSpPr>
            <p:cNvPr id="32" name="Snip Diagonal Corner Rectangle 45"/>
            <p:cNvSpPr/>
            <p:nvPr/>
          </p:nvSpPr>
          <p:spPr bwMode="auto">
            <a:xfrm>
              <a:off x="907789" y="5128366"/>
              <a:ext cx="2069579" cy="305844"/>
            </a:xfrm>
            <a:prstGeom prst="snip2Diag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Partners and Stakeholders</a:t>
              </a:r>
            </a:p>
          </p:txBody>
        </p:sp>
        <p:sp>
          <p:nvSpPr>
            <p:cNvPr id="33" name="Rounded Rectangle 14"/>
            <p:cNvSpPr>
              <a:spLocks noChangeArrowheads="1"/>
            </p:cNvSpPr>
            <p:nvPr/>
          </p:nvSpPr>
          <p:spPr bwMode="auto">
            <a:xfrm>
              <a:off x="2220587" y="3541736"/>
              <a:ext cx="756781" cy="64876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defTabSz="457200" eaLnBrk="0" hangingPunct="0"/>
              <a:r>
                <a:rPr lang="en-US" sz="1100" i="1">
                  <a:solidFill>
                    <a:prstClr val="black"/>
                  </a:solidFill>
                </a:rPr>
                <a:t>Common Services</a:t>
              </a:r>
            </a:p>
          </p:txBody>
        </p:sp>
      </p:grpSp>
      <p:sp>
        <p:nvSpPr>
          <p:cNvPr id="34" name="AutoShape 47"/>
          <p:cNvSpPr>
            <a:spLocks noChangeArrowheads="1"/>
          </p:cNvSpPr>
          <p:nvPr/>
        </p:nvSpPr>
        <p:spPr bwMode="auto">
          <a:xfrm>
            <a:off x="3701245" y="1570038"/>
            <a:ext cx="2644775" cy="609600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57200">
              <a:spcBef>
                <a:spcPct val="50000"/>
              </a:spcBef>
            </a:pPr>
            <a:r>
              <a:rPr lang="en-GB" b="1" dirty="0">
                <a:solidFill>
                  <a:prstClr val="white"/>
                </a:solidFill>
              </a:rPr>
              <a:t>GCARD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3732354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Consortium phase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143000" y="1676400"/>
            <a:ext cx="7467600" cy="4953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Major reform initiated in 2008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CGIAR Consortium established as legal entity with HQ in Montpellier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Two pillar structure of ‘funders’ and ‘doers’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 err="1">
                <a:solidFill>
                  <a:prstClr val="black"/>
                </a:solidFill>
              </a:rPr>
              <a:t>Centres</a:t>
            </a:r>
            <a:r>
              <a:rPr lang="en-US" sz="2600" dirty="0">
                <a:solidFill>
                  <a:prstClr val="black"/>
                </a:solidFill>
              </a:rPr>
              <a:t> overseen by independent Consortium Board, Consortium Office and Fund Office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Donor shift from funding </a:t>
            </a:r>
            <a:r>
              <a:rPr lang="en-US" sz="2600" dirty="0" err="1">
                <a:solidFill>
                  <a:prstClr val="black"/>
                </a:solidFill>
              </a:rPr>
              <a:t>centres</a:t>
            </a:r>
            <a:r>
              <a:rPr lang="en-US" sz="2600" dirty="0">
                <a:solidFill>
                  <a:prstClr val="black"/>
                </a:solidFill>
              </a:rPr>
              <a:t> to funding CGIAR Research Programs implemented by </a:t>
            </a:r>
            <a:r>
              <a:rPr lang="en-US" sz="2600" dirty="0" err="1">
                <a:solidFill>
                  <a:prstClr val="black"/>
                </a:solidFill>
              </a:rPr>
              <a:t>centres</a:t>
            </a:r>
            <a:endParaRPr lang="en-US" sz="2600" dirty="0">
              <a:solidFill>
                <a:prstClr val="black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Emphasis on Results based management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300" dirty="0">
                <a:solidFill>
                  <a:prstClr val="black"/>
                </a:solidFill>
              </a:rPr>
              <a:t>Strategy &amp; Results Framework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endParaRPr lang="en-US" sz="2300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9331354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Not working!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62000" y="2141538"/>
            <a:ext cx="8185150" cy="3908425"/>
            <a:chOff x="457200" y="1753645"/>
            <a:chExt cx="7906184" cy="4070958"/>
          </a:xfrm>
        </p:grpSpPr>
        <p:cxnSp>
          <p:nvCxnSpPr>
            <p:cNvPr id="6" name="Straight Arrow Connector 39"/>
            <p:cNvCxnSpPr>
              <a:cxnSpLocks noChangeShapeType="1"/>
            </p:cNvCxnSpPr>
            <p:nvPr/>
          </p:nvCxnSpPr>
          <p:spPr bwMode="auto">
            <a:xfrm flipV="1">
              <a:off x="3101409" y="5467106"/>
              <a:ext cx="28956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57200" y="1753645"/>
              <a:ext cx="2667000" cy="4070958"/>
            </a:xfrm>
            <a:prstGeom prst="rect">
              <a:avLst/>
            </a:prstGeom>
            <a:ln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prstClr val="black"/>
                  </a:solidFill>
                  <a:latin typeface="Helvetica" pitchFamily="34" charset="0"/>
                  <a:cs typeface="Helvetica" pitchFamily="34" charset="0"/>
                </a:rPr>
                <a:t>CONSORTIUM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6077384" y="1753645"/>
              <a:ext cx="2286000" cy="4070957"/>
            </a:xfrm>
            <a:prstGeom prst="rect">
              <a:avLst/>
            </a:prstGeom>
            <a:ln>
              <a:headEnd/>
              <a:tailEnd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prstClr val="black"/>
                  </a:solidFill>
                </a:rPr>
                <a:t>FUND</a:t>
              </a:r>
            </a:p>
          </p:txBody>
        </p:sp>
        <p:pic>
          <p:nvPicPr>
            <p:cNvPr id="9" name="Rectangle 1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99647" y="3545977"/>
              <a:ext cx="1560512" cy="719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458384" y="3580902"/>
              <a:ext cx="1447800" cy="609600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 defTabSz="457200" eaLnBrk="0" hangingPunct="0"/>
              <a:r>
                <a:rPr lang="en-US" sz="1200" b="1">
                  <a:solidFill>
                    <a:srgbClr val="FFFFFF"/>
                  </a:solidFill>
                  <a:latin typeface="Arial" pitchFamily="34" charset="0"/>
                  <a:ea typeface="ヒラギノ角ゴ Pro W3"/>
                  <a:cs typeface="ヒラギノ角ゴ Pro W3"/>
                </a:rPr>
                <a:t>FUND COUNCIL</a:t>
              </a:r>
            </a:p>
          </p:txBody>
        </p:sp>
        <p:sp>
          <p:nvSpPr>
            <p:cNvPr id="11" name="Rounded Rectangle 14"/>
            <p:cNvSpPr>
              <a:spLocks noChangeArrowheads="1"/>
            </p:cNvSpPr>
            <p:nvPr/>
          </p:nvSpPr>
          <p:spPr bwMode="auto">
            <a:xfrm>
              <a:off x="6610784" y="4658640"/>
              <a:ext cx="1143000" cy="533400"/>
            </a:xfrm>
            <a:prstGeom prst="roundRect">
              <a:avLst>
                <a:gd name="adj" fmla="val 16667"/>
              </a:avLst>
            </a:prstGeom>
            <a:solidFill>
              <a:srgbClr val="006600"/>
            </a:solidFill>
            <a:ln w="9525" algn="ctr">
              <a:noFill/>
              <a:round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 defTabSz="457200" eaLnBrk="0" hangingPunct="0"/>
              <a:r>
                <a:rPr lang="en-US" sz="1400" b="1" dirty="0">
                  <a:solidFill>
                    <a:prstClr val="white"/>
                  </a:solidFill>
                </a:rPr>
                <a:t>Fund Office</a:t>
              </a:r>
            </a:p>
          </p:txBody>
        </p:sp>
        <p:cxnSp>
          <p:nvCxnSpPr>
            <p:cNvPr id="12" name="Straight Arrow Connector 18"/>
            <p:cNvCxnSpPr>
              <a:cxnSpLocks noChangeShapeType="1"/>
            </p:cNvCxnSpPr>
            <p:nvPr/>
          </p:nvCxnSpPr>
          <p:spPr bwMode="auto">
            <a:xfrm rot="5400000" flipH="1" flipV="1">
              <a:off x="6990991" y="4429246"/>
              <a:ext cx="457200" cy="15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6458384" y="2525042"/>
              <a:ext cx="1447800" cy="609600"/>
            </a:xfrm>
            <a:prstGeom prst="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FUNDERS FORUM</a:t>
              </a:r>
            </a:p>
          </p:txBody>
        </p:sp>
        <p:cxnSp>
          <p:nvCxnSpPr>
            <p:cNvPr id="14" name="Straight Arrow Connector 39"/>
            <p:cNvCxnSpPr>
              <a:cxnSpLocks noChangeShapeType="1"/>
            </p:cNvCxnSpPr>
            <p:nvPr/>
          </p:nvCxnSpPr>
          <p:spPr bwMode="auto">
            <a:xfrm flipV="1">
              <a:off x="3124200" y="2382034"/>
              <a:ext cx="28956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5" name="Rounded Rectangle 37"/>
            <p:cNvSpPr/>
            <p:nvPr/>
          </p:nvSpPr>
          <p:spPr bwMode="auto">
            <a:xfrm>
              <a:off x="3657776" y="1988630"/>
              <a:ext cx="1828900" cy="62239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prstClr val="black"/>
                  </a:solidFill>
                </a:rPr>
                <a:t>Strategy and                    Results Framework </a:t>
              </a: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907789" y="2186841"/>
              <a:ext cx="1955801" cy="609598"/>
            </a:xfrm>
            <a:prstGeom prst="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CONSORTIUM</a:t>
              </a:r>
              <a:br>
                <a:rPr lang="en-US" sz="1200" b="1" dirty="0">
                  <a:solidFill>
                    <a:prstClr val="white"/>
                  </a:solidFill>
                </a:rPr>
              </a:br>
              <a:r>
                <a:rPr lang="en-US" sz="1200" b="1" dirty="0">
                  <a:solidFill>
                    <a:prstClr val="white"/>
                  </a:solidFill>
                </a:rPr>
                <a:t>BOARD</a:t>
              </a:r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907789" y="3126844"/>
              <a:ext cx="1993379" cy="507793"/>
            </a:xfrm>
            <a:prstGeom prst="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Consortium CEO </a:t>
              </a:r>
              <a:br>
                <a:rPr lang="en-US" sz="1200" b="1" dirty="0">
                  <a:solidFill>
                    <a:prstClr val="white"/>
                  </a:solidFill>
                </a:rPr>
              </a:br>
              <a:r>
                <a:rPr lang="en-US" sz="1200" b="1" dirty="0">
                  <a:solidFill>
                    <a:prstClr val="white"/>
                  </a:solidFill>
                </a:rPr>
                <a:t>and  Office</a:t>
              </a:r>
            </a:p>
          </p:txBody>
        </p:sp>
        <p:cxnSp>
          <p:nvCxnSpPr>
            <p:cNvPr id="18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1910568" y="2834017"/>
              <a:ext cx="25574" cy="70771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7218797" y="3134642"/>
              <a:ext cx="2" cy="69678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0" name="Straight Arrow Connector 90"/>
            <p:cNvCxnSpPr>
              <a:cxnSpLocks noChangeShapeType="1"/>
            </p:cNvCxnSpPr>
            <p:nvPr/>
          </p:nvCxnSpPr>
          <p:spPr bwMode="auto">
            <a:xfrm>
              <a:off x="3101409" y="3634637"/>
              <a:ext cx="2895600" cy="1588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V="1">
              <a:off x="2573454" y="3635113"/>
              <a:ext cx="15876" cy="149088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 flipV="1">
              <a:off x="1720919" y="3635113"/>
              <a:ext cx="0" cy="149088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703277" y="3600183"/>
              <a:ext cx="0" cy="149088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Subtitle 2"/>
            <p:cNvSpPr txBox="1">
              <a:spLocks/>
            </p:cNvSpPr>
            <p:nvPr/>
          </p:nvSpPr>
          <p:spPr bwMode="auto">
            <a:xfrm rot="16200000">
              <a:off x="124540" y="3975712"/>
              <a:ext cx="1290831" cy="609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457200" eaLnBrk="0" fontAlgn="auto" hangingPunct="0">
                <a:spcBef>
                  <a:spcPct val="7000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prstClr val="black"/>
                  </a:solidFill>
                  <a:latin typeface="Calibri"/>
                  <a:cs typeface="ヒラギノ角ゴ Pro W3"/>
                </a:rPr>
                <a:t> Performance Agreements</a:t>
              </a:r>
            </a:p>
          </p:txBody>
        </p:sp>
        <p:cxnSp>
          <p:nvCxnSpPr>
            <p:cNvPr id="25" name="Straight Arrow Connector 42"/>
            <p:cNvCxnSpPr>
              <a:cxnSpLocks noChangeShapeType="1"/>
            </p:cNvCxnSpPr>
            <p:nvPr/>
          </p:nvCxnSpPr>
          <p:spPr bwMode="auto">
            <a:xfrm rot="5400000" flipH="1" flipV="1">
              <a:off x="4457701" y="2724934"/>
              <a:ext cx="228600" cy="317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6" name="Straight Arrow Connector 41"/>
            <p:cNvCxnSpPr>
              <a:cxnSpLocks noChangeShapeType="1"/>
            </p:cNvCxnSpPr>
            <p:nvPr/>
          </p:nvCxnSpPr>
          <p:spPr bwMode="auto">
            <a:xfrm flipV="1">
              <a:off x="3124200" y="3067834"/>
              <a:ext cx="2286000" cy="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 type="arrow" w="med" len="med"/>
              <a:tailEnd type="arrow" w="med" len="med"/>
            </a:ln>
          </p:spPr>
        </p:cxnSp>
        <p:cxnSp>
          <p:nvCxnSpPr>
            <p:cNvPr id="27" name="Straight Arrow Connector 40"/>
            <p:cNvCxnSpPr>
              <a:cxnSpLocks noChangeShapeType="1"/>
            </p:cNvCxnSpPr>
            <p:nvPr/>
          </p:nvCxnSpPr>
          <p:spPr bwMode="auto">
            <a:xfrm>
              <a:off x="3810000" y="3067834"/>
              <a:ext cx="22098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28" name="Rounded Rectangle 44"/>
            <p:cNvSpPr/>
            <p:nvPr/>
          </p:nvSpPr>
          <p:spPr bwMode="auto">
            <a:xfrm>
              <a:off x="3657776" y="2839657"/>
              <a:ext cx="1828900" cy="45726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prstClr val="black"/>
                  </a:solidFill>
                </a:rPr>
                <a:t>Independent Science and Partnership Council</a:t>
              </a:r>
            </a:p>
          </p:txBody>
        </p:sp>
        <p:sp>
          <p:nvSpPr>
            <p:cNvPr id="29" name="Rounded Rectangle 40"/>
            <p:cNvSpPr/>
            <p:nvPr/>
          </p:nvSpPr>
          <p:spPr bwMode="auto">
            <a:xfrm>
              <a:off x="3667301" y="3439822"/>
              <a:ext cx="1828900" cy="1651247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prstClr val="black"/>
                  </a:solidFill>
                </a:rPr>
                <a:t>CGIAR Research Programs</a:t>
              </a:r>
            </a:p>
          </p:txBody>
        </p:sp>
        <p:sp>
          <p:nvSpPr>
            <p:cNvPr id="30" name="Rounded Rectangle 41"/>
            <p:cNvSpPr/>
            <p:nvPr/>
          </p:nvSpPr>
          <p:spPr bwMode="auto">
            <a:xfrm>
              <a:off x="3700641" y="5205386"/>
              <a:ext cx="1828900" cy="45726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prstClr val="black"/>
                  </a:solidFill>
                </a:rPr>
                <a:t>Independent Evaluation</a:t>
              </a:r>
            </a:p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prstClr val="black"/>
                  </a:solidFill>
                </a:rPr>
                <a:t>Arrangement</a:t>
              </a:r>
            </a:p>
          </p:txBody>
        </p:sp>
        <p:sp>
          <p:nvSpPr>
            <p:cNvPr id="31" name="Snip Diagonal Corner Rectangle 46"/>
            <p:cNvSpPr/>
            <p:nvPr/>
          </p:nvSpPr>
          <p:spPr bwMode="auto">
            <a:xfrm>
              <a:off x="907789" y="4074094"/>
              <a:ext cx="1967283" cy="289140"/>
            </a:xfrm>
            <a:prstGeom prst="snip2Diag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Centers</a:t>
              </a:r>
            </a:p>
          </p:txBody>
        </p:sp>
        <p:sp>
          <p:nvSpPr>
            <p:cNvPr id="32" name="Snip Diagonal Corner Rectangle 45"/>
            <p:cNvSpPr/>
            <p:nvPr/>
          </p:nvSpPr>
          <p:spPr bwMode="auto">
            <a:xfrm>
              <a:off x="907789" y="5128366"/>
              <a:ext cx="2069579" cy="305844"/>
            </a:xfrm>
            <a:prstGeom prst="snip2DiagRect">
              <a:avLst/>
            </a:prstGeom>
            <a:solidFill>
              <a:srgbClr val="006600"/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prstClr val="white"/>
                  </a:solidFill>
                </a:rPr>
                <a:t>Partners and Stakeholders</a:t>
              </a:r>
            </a:p>
          </p:txBody>
        </p:sp>
        <p:sp>
          <p:nvSpPr>
            <p:cNvPr id="33" name="Rounded Rectangle 14"/>
            <p:cNvSpPr>
              <a:spLocks noChangeArrowheads="1"/>
            </p:cNvSpPr>
            <p:nvPr/>
          </p:nvSpPr>
          <p:spPr bwMode="auto">
            <a:xfrm>
              <a:off x="2220587" y="3541736"/>
              <a:ext cx="756781" cy="64876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defTabSz="457200" eaLnBrk="0" hangingPunct="0"/>
              <a:r>
                <a:rPr lang="en-US" sz="1100" i="1">
                  <a:solidFill>
                    <a:prstClr val="black"/>
                  </a:solidFill>
                </a:rPr>
                <a:t>Common Services</a:t>
              </a:r>
            </a:p>
          </p:txBody>
        </p:sp>
      </p:grpSp>
      <p:sp>
        <p:nvSpPr>
          <p:cNvPr id="34" name="AutoShape 47"/>
          <p:cNvSpPr>
            <a:spLocks noChangeArrowheads="1"/>
          </p:cNvSpPr>
          <p:nvPr/>
        </p:nvSpPr>
        <p:spPr bwMode="auto">
          <a:xfrm>
            <a:off x="3701245" y="1570038"/>
            <a:ext cx="2644775" cy="609600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57200">
              <a:spcBef>
                <a:spcPct val="50000"/>
              </a:spcBef>
            </a:pPr>
            <a:r>
              <a:rPr lang="en-GB" b="1" dirty="0">
                <a:solidFill>
                  <a:prstClr val="white"/>
                </a:solidFill>
              </a:rPr>
              <a:t>GCARD</a:t>
            </a:r>
          </a:p>
        </p:txBody>
      </p:sp>
      <p:sp>
        <p:nvSpPr>
          <p:cNvPr id="35" name="TextBox 34"/>
          <p:cNvSpPr txBox="1"/>
          <p:nvPr/>
        </p:nvSpPr>
        <p:spPr>
          <a:xfrm rot="19916964">
            <a:off x="478225" y="2415648"/>
            <a:ext cx="8280920" cy="769441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FF0000"/>
                </a:solidFill>
              </a:rPr>
              <a:t>Mid-term review (MTR)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7192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CGIAR System </a:t>
            </a:r>
            <a:r>
              <a:rPr lang="en-US" sz="1800" dirty="0"/>
              <a:t>(established July 2016)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59733" t="17407" r="11667" b="8519"/>
          <a:stretch/>
        </p:blipFill>
        <p:spPr>
          <a:xfrm>
            <a:off x="1143000" y="914400"/>
            <a:ext cx="7924800" cy="56061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5168683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B85590-8B73-4576-93CE-79ECAF74AFCD}">
  <ds:schemaRefs>
    <ds:schemaRef ds:uri="http://purl.org/dc/dcmitype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f5e9607-a28b-487e-b093-da60e75ee109"/>
  </ds:schemaRefs>
</ds:datastoreItem>
</file>

<file path=customXml/itemProps2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1124</Words>
  <Application>Microsoft Office PowerPoint</Application>
  <PresentationFormat>On-screen Show (4:3)</PresentationFormat>
  <Paragraphs>555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Courier New</vt:lpstr>
      <vt:lpstr>Helvetica</vt:lpstr>
      <vt:lpstr>Wingdings</vt:lpstr>
      <vt:lpstr>ヒラギノ角ゴ Pro W3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2017-10-27T12:07:07Z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